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9" r:id="rId4"/>
    <p:sldId id="258" r:id="rId5"/>
    <p:sldId id="266" r:id="rId6"/>
    <p:sldId id="260" r:id="rId7"/>
    <p:sldId id="261" r:id="rId8"/>
    <p:sldId id="265" r:id="rId9"/>
    <p:sldId id="267" r:id="rId10"/>
    <p:sldId id="262"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6E3546D-D7D3-4E2C-B344-DD4757CBC2B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3410227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E3546D-D7D3-4E2C-B344-DD4757CBC2B4}"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1340870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6E3546D-D7D3-4E2C-B344-DD4757CBC2B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4237249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6E3546D-D7D3-4E2C-B344-DD4757CBC2B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1E3F3-45B9-478E-95E5-0FAFF0879D9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62673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E3546D-D7D3-4E2C-B344-DD4757CBC2B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10094862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6E3546D-D7D3-4E2C-B344-DD4757CBC2B4}" type="datetimeFigureOut">
              <a:rPr lang="en-US" smtClean="0"/>
              <a:t>10/30/2023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1050259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6E3546D-D7D3-4E2C-B344-DD4757CBC2B4}" type="datetimeFigureOut">
              <a:rPr lang="en-US" smtClean="0"/>
              <a:t>10/30/2023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1636821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E3546D-D7D3-4E2C-B344-DD4757CBC2B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4104716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E3546D-D7D3-4E2C-B344-DD4757CBC2B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342068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6E3546D-D7D3-4E2C-B344-DD4757CBC2B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175727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6E3546D-D7D3-4E2C-B344-DD4757CBC2B4}" type="datetimeFigureOut">
              <a:rPr lang="en-US" smtClean="0"/>
              <a:t>10/30/2023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4006509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E3546D-D7D3-4E2C-B344-DD4757CBC2B4}"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2967228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E3546D-D7D3-4E2C-B344-DD4757CBC2B4}" type="datetimeFigureOut">
              <a:rPr lang="en-US" smtClean="0"/>
              <a:t>10/30/2023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2376948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6E3546D-D7D3-4E2C-B344-DD4757CBC2B4}" type="datetimeFigureOut">
              <a:rPr lang="en-US" smtClean="0"/>
              <a:t>10/30/2023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300392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6E3546D-D7D3-4E2C-B344-DD4757CBC2B4}" type="datetimeFigureOut">
              <a:rPr lang="en-US" smtClean="0"/>
              <a:t>10/30/2023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3411445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6E3546D-D7D3-4E2C-B344-DD4757CBC2B4}" type="datetimeFigureOut">
              <a:rPr lang="en-US" smtClean="0"/>
              <a:t>10/30/2023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2375602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6E3546D-D7D3-4E2C-B344-DD4757CBC2B4}" type="datetimeFigureOut">
              <a:rPr lang="en-US" smtClean="0"/>
              <a:t>10/30/2023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71E3F3-45B9-478E-95E5-0FAFF0879D9F}" type="slidenum">
              <a:rPr lang="en-US" smtClean="0"/>
              <a:t>‹#›</a:t>
            </a:fld>
            <a:endParaRPr lang="en-US"/>
          </a:p>
        </p:txBody>
      </p:sp>
    </p:spTree>
    <p:extLst>
      <p:ext uri="{BB962C8B-B14F-4D97-AF65-F5344CB8AC3E}">
        <p14:creationId xmlns:p14="http://schemas.microsoft.com/office/powerpoint/2010/main" val="286246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6E3546D-D7D3-4E2C-B344-DD4757CBC2B4}" type="datetimeFigureOut">
              <a:rPr lang="en-US" smtClean="0"/>
              <a:t>10/30/2023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771E3F3-45B9-478E-95E5-0FAFF0879D9F}" type="slidenum">
              <a:rPr lang="en-US" smtClean="0"/>
              <a:t>‹#›</a:t>
            </a:fld>
            <a:endParaRPr lang="en-US"/>
          </a:p>
        </p:txBody>
      </p:sp>
    </p:spTree>
    <p:extLst>
      <p:ext uri="{BB962C8B-B14F-4D97-AF65-F5344CB8AC3E}">
        <p14:creationId xmlns:p14="http://schemas.microsoft.com/office/powerpoint/2010/main" val="837809394"/>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 id="214748371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5569A-3B01-40D6-A59F-A8E06393E485}"/>
              </a:ext>
            </a:extLst>
          </p:cNvPr>
          <p:cNvSpPr>
            <a:spLocks noGrp="1"/>
          </p:cNvSpPr>
          <p:nvPr>
            <p:ph type="ctrTitle"/>
          </p:nvPr>
        </p:nvSpPr>
        <p:spPr>
          <a:xfrm>
            <a:off x="212912" y="3049602"/>
            <a:ext cx="11766176" cy="1646302"/>
          </a:xfrm>
        </p:spPr>
        <p:txBody>
          <a:bodyPr/>
          <a:lstStyle/>
          <a:p>
            <a:pPr algn="ctr"/>
            <a:r>
              <a:rPr lang="en-US" sz="5400" b="1" i="1" dirty="0">
                <a:solidFill>
                  <a:srgbClr val="FF0000"/>
                </a:solidFill>
              </a:rPr>
              <a:t>McCullough Highlander</a:t>
            </a:r>
            <a:br>
              <a:rPr lang="en-US" sz="5400" b="1" i="1" dirty="0">
                <a:solidFill>
                  <a:srgbClr val="FF0000"/>
                </a:solidFill>
              </a:rPr>
            </a:br>
            <a:r>
              <a:rPr lang="en-US" sz="5400" b="1" i="1" dirty="0">
                <a:solidFill>
                  <a:srgbClr val="FF0000"/>
                </a:solidFill>
              </a:rPr>
              <a:t>Boys Basketball </a:t>
            </a:r>
            <a:br>
              <a:rPr lang="en-US" sz="5400" b="1" i="1" dirty="0">
                <a:solidFill>
                  <a:srgbClr val="FF0000"/>
                </a:solidFill>
              </a:rPr>
            </a:br>
            <a:r>
              <a:rPr lang="en-US" sz="5400" b="1" i="1" dirty="0">
                <a:solidFill>
                  <a:srgbClr val="FF0000"/>
                </a:solidFill>
              </a:rPr>
              <a:t>“Meet the Coaches” Night</a:t>
            </a:r>
            <a:br>
              <a:rPr lang="en-US" sz="5400" b="1" i="1" dirty="0">
                <a:solidFill>
                  <a:srgbClr val="FF0000"/>
                </a:solidFill>
              </a:rPr>
            </a:br>
            <a:r>
              <a:rPr lang="en-US" sz="5400" b="1" i="1" dirty="0">
                <a:solidFill>
                  <a:srgbClr val="FF0000"/>
                </a:solidFill>
              </a:rPr>
              <a:t>Nov 2nd 6:00pm</a:t>
            </a:r>
          </a:p>
        </p:txBody>
      </p:sp>
    </p:spTree>
    <p:extLst>
      <p:ext uri="{BB962C8B-B14F-4D97-AF65-F5344CB8AC3E}">
        <p14:creationId xmlns:p14="http://schemas.microsoft.com/office/powerpoint/2010/main" val="128769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0EFFF-A63D-40FB-BC0A-EE265E47CC4C}"/>
              </a:ext>
            </a:extLst>
          </p:cNvPr>
          <p:cNvSpPr>
            <a:spLocks noGrp="1"/>
          </p:cNvSpPr>
          <p:nvPr>
            <p:ph type="title"/>
          </p:nvPr>
        </p:nvSpPr>
        <p:spPr>
          <a:xfrm>
            <a:off x="322890" y="161365"/>
            <a:ext cx="9404723" cy="1400530"/>
          </a:xfrm>
        </p:spPr>
        <p:txBody>
          <a:bodyPr/>
          <a:lstStyle/>
          <a:p>
            <a:r>
              <a:rPr lang="en-US" b="1" i="1" dirty="0"/>
              <a:t>Game &amp; Tourney Schedule</a:t>
            </a:r>
          </a:p>
        </p:txBody>
      </p:sp>
      <p:sp>
        <p:nvSpPr>
          <p:cNvPr id="3" name="Content Placeholder 2">
            <a:extLst>
              <a:ext uri="{FF2B5EF4-FFF2-40B4-BE49-F238E27FC236}">
                <a16:creationId xmlns:a16="http://schemas.microsoft.com/office/drawing/2014/main" id="{9C2B6EDB-02D0-437C-81CB-8A2881B4928F}"/>
              </a:ext>
            </a:extLst>
          </p:cNvPr>
          <p:cNvSpPr>
            <a:spLocks noGrp="1"/>
          </p:cNvSpPr>
          <p:nvPr>
            <p:ph idx="1"/>
          </p:nvPr>
        </p:nvSpPr>
        <p:spPr>
          <a:xfrm>
            <a:off x="533239" y="511497"/>
            <a:ext cx="11501879" cy="5835005"/>
          </a:xfrm>
        </p:spPr>
        <p:txBody>
          <a:bodyPr>
            <a:normAutofit fontScale="25000" lnSpcReduction="20000"/>
          </a:bodyPr>
          <a:lstStyle/>
          <a:p>
            <a:endParaRPr lang="en-US" sz="1600" dirty="0">
              <a:latin typeface="Times New Roman" panose="02020603050405020304" pitchFamily="18" charset="0"/>
            </a:endParaRPr>
          </a:p>
          <a:p>
            <a:pPr marL="0" marR="31450" indent="0" algn="ctr">
              <a:buNone/>
            </a:pPr>
            <a:endParaRPr lang="en-US" sz="7400" dirty="0">
              <a:latin typeface="Calibri" panose="020F0502020204030204" pitchFamily="34" charset="0"/>
            </a:endParaRPr>
          </a:p>
          <a:p>
            <a:pPr marR="52960"/>
            <a:r>
              <a:rPr lang="en-US" sz="8000" b="1" dirty="0">
                <a:latin typeface="Calibri" panose="020F0502020204030204" pitchFamily="34" charset="0"/>
              </a:rPr>
              <a:t>Nov 9</a:t>
            </a:r>
            <a:r>
              <a:rPr lang="en-US" sz="8000" b="1" baseline="30000" dirty="0">
                <a:latin typeface="Calibri" panose="020F0502020204030204" pitchFamily="34" charset="0"/>
              </a:rPr>
              <a:t>   </a:t>
            </a:r>
            <a:r>
              <a:rPr lang="en-US" sz="8000" b="1" dirty="0">
                <a:latin typeface="Calibri" panose="020F0502020204030204" pitchFamily="34" charset="0"/>
              </a:rPr>
              <a:t>vs York- Home</a:t>
            </a:r>
          </a:p>
          <a:p>
            <a:pPr marR="52960"/>
            <a:r>
              <a:rPr lang="en-US" sz="8000" b="1" dirty="0">
                <a:solidFill>
                  <a:srgbClr val="FF0000"/>
                </a:solidFill>
                <a:latin typeface="Calibri" panose="020F0502020204030204" pitchFamily="34" charset="0"/>
              </a:rPr>
              <a:t>Nov 17 @ Lynn Lucas- Away </a:t>
            </a:r>
          </a:p>
          <a:p>
            <a:pPr marR="52960"/>
            <a:r>
              <a:rPr lang="en-US" sz="8000" b="1" dirty="0">
                <a:solidFill>
                  <a:schemeClr val="tx1">
                    <a:lumMod val="95000"/>
                  </a:schemeClr>
                </a:solidFill>
                <a:latin typeface="Calibri" panose="020F0502020204030204" pitchFamily="34" charset="0"/>
              </a:rPr>
              <a:t>Nov 30 vs Stockton- Home</a:t>
            </a:r>
          </a:p>
          <a:p>
            <a:pPr marR="52960"/>
            <a:r>
              <a:rPr lang="en-US" sz="8000" b="1" dirty="0">
                <a:solidFill>
                  <a:schemeClr val="tx1">
                    <a:lumMod val="95000"/>
                  </a:schemeClr>
                </a:solidFill>
                <a:latin typeface="Calibri" panose="020F0502020204030204" pitchFamily="34" charset="0"/>
              </a:rPr>
              <a:t>Dec 1/2-  7</a:t>
            </a:r>
            <a:r>
              <a:rPr lang="en-US" sz="8000" b="1" baseline="30000" dirty="0">
                <a:solidFill>
                  <a:schemeClr val="tx1">
                    <a:lumMod val="95000"/>
                  </a:schemeClr>
                </a:solidFill>
                <a:latin typeface="Calibri" panose="020F0502020204030204" pitchFamily="34" charset="0"/>
              </a:rPr>
              <a:t>th</a:t>
            </a:r>
            <a:r>
              <a:rPr lang="en-US" sz="8000" b="1" dirty="0">
                <a:solidFill>
                  <a:schemeClr val="tx1">
                    <a:lumMod val="95000"/>
                  </a:schemeClr>
                </a:solidFill>
                <a:latin typeface="Calibri" panose="020F0502020204030204" pitchFamily="34" charset="0"/>
              </a:rPr>
              <a:t> &amp; 8</a:t>
            </a:r>
            <a:r>
              <a:rPr lang="en-US" sz="8000" b="1" baseline="30000" dirty="0">
                <a:solidFill>
                  <a:schemeClr val="tx1">
                    <a:lumMod val="95000"/>
                  </a:schemeClr>
                </a:solidFill>
                <a:latin typeface="Calibri" panose="020F0502020204030204" pitchFamily="34" charset="0"/>
              </a:rPr>
              <a:t>th</a:t>
            </a:r>
            <a:r>
              <a:rPr lang="en-US" sz="8000" b="1" dirty="0">
                <a:solidFill>
                  <a:schemeClr val="tx1">
                    <a:lumMod val="95000"/>
                  </a:schemeClr>
                </a:solidFill>
                <a:latin typeface="Calibri" panose="020F0502020204030204" pitchFamily="34" charset="0"/>
              </a:rPr>
              <a:t> grade Spring ISD “A” team tourney (Schedule TBA)</a:t>
            </a:r>
          </a:p>
          <a:p>
            <a:r>
              <a:rPr lang="en-US" sz="8000" b="1" dirty="0">
                <a:latin typeface="Calibri" panose="020F0502020204030204" pitchFamily="34" charset="0"/>
              </a:rPr>
              <a:t>Dec 7 BYE</a:t>
            </a:r>
          </a:p>
          <a:p>
            <a:pPr marR="24760"/>
            <a:r>
              <a:rPr lang="en-US" sz="8000" b="1" dirty="0">
                <a:latin typeface="Calibri" panose="020F0502020204030204" pitchFamily="34" charset="0"/>
              </a:rPr>
              <a:t>Dec 11 vs Moorhead- Home</a:t>
            </a:r>
          </a:p>
          <a:p>
            <a:pPr marR="24760"/>
            <a:r>
              <a:rPr lang="en-US" sz="8000" b="1" dirty="0">
                <a:solidFill>
                  <a:srgbClr val="FF0000"/>
                </a:solidFill>
                <a:latin typeface="Calibri" panose="020F0502020204030204" pitchFamily="34" charset="0"/>
              </a:rPr>
              <a:t>Jan 4 @ Brabham -Away</a:t>
            </a:r>
          </a:p>
          <a:p>
            <a:pPr marR="24760"/>
            <a:r>
              <a:rPr lang="en-US" sz="8000" b="1" dirty="0">
                <a:latin typeface="Calibri" panose="020F0502020204030204" pitchFamily="34" charset="0"/>
              </a:rPr>
              <a:t>Jan 5/6-  7</a:t>
            </a:r>
            <a:r>
              <a:rPr lang="en-US" sz="8000" b="1" baseline="30000" dirty="0">
                <a:latin typeface="Calibri" panose="020F0502020204030204" pitchFamily="34" charset="0"/>
              </a:rPr>
              <a:t>th</a:t>
            </a:r>
            <a:r>
              <a:rPr lang="en-US" sz="8000" b="1" dirty="0">
                <a:latin typeface="Calibri" panose="020F0502020204030204" pitchFamily="34" charset="0"/>
              </a:rPr>
              <a:t> &amp; 8</a:t>
            </a:r>
            <a:r>
              <a:rPr lang="en-US" sz="8000" b="1" baseline="30000" dirty="0">
                <a:latin typeface="Calibri" panose="020F0502020204030204" pitchFamily="34" charset="0"/>
              </a:rPr>
              <a:t>th</a:t>
            </a:r>
            <a:r>
              <a:rPr lang="en-US" sz="8000" b="1" dirty="0">
                <a:latin typeface="Calibri" panose="020F0502020204030204" pitchFamily="34" charset="0"/>
              </a:rPr>
              <a:t> grade Humble ISD “A” team tourney (Schedule TBA) </a:t>
            </a:r>
            <a:endParaRPr lang="en-US" sz="8000" b="1" dirty="0">
              <a:solidFill>
                <a:srgbClr val="FF0000"/>
              </a:solidFill>
              <a:latin typeface="Calibri" panose="020F0502020204030204" pitchFamily="34" charset="0"/>
            </a:endParaRPr>
          </a:p>
          <a:p>
            <a:r>
              <a:rPr lang="en-US" sz="8000" b="1" dirty="0">
                <a:solidFill>
                  <a:srgbClr val="FF0000"/>
                </a:solidFill>
                <a:latin typeface="Calibri" panose="020F0502020204030204" pitchFamily="34" charset="0"/>
              </a:rPr>
              <a:t>Jan 12 @ Irons- Away</a:t>
            </a:r>
          </a:p>
          <a:p>
            <a:r>
              <a:rPr lang="en-US" sz="8000" b="1" dirty="0">
                <a:latin typeface="Calibri" panose="020F0502020204030204" pitchFamily="34" charset="0"/>
              </a:rPr>
              <a:t>Jan 18 vs Peet- Home</a:t>
            </a:r>
          </a:p>
          <a:p>
            <a:r>
              <a:rPr lang="en-US" sz="8000" b="1" dirty="0">
                <a:latin typeface="Calibri" panose="020F0502020204030204" pitchFamily="34" charset="0"/>
              </a:rPr>
              <a:t>Jan 19/20-  7</a:t>
            </a:r>
            <a:r>
              <a:rPr lang="en-US" sz="8000" b="1" baseline="30000" dirty="0">
                <a:latin typeface="Calibri" panose="020F0502020204030204" pitchFamily="34" charset="0"/>
              </a:rPr>
              <a:t>th</a:t>
            </a:r>
            <a:r>
              <a:rPr lang="en-US" sz="8000" b="1" dirty="0">
                <a:latin typeface="Calibri" panose="020F0502020204030204" pitchFamily="34" charset="0"/>
              </a:rPr>
              <a:t> &amp; 8</a:t>
            </a:r>
            <a:r>
              <a:rPr lang="en-US" sz="8000" b="1" baseline="30000" dirty="0">
                <a:latin typeface="Calibri" panose="020F0502020204030204" pitchFamily="34" charset="0"/>
              </a:rPr>
              <a:t>th</a:t>
            </a:r>
            <a:r>
              <a:rPr lang="en-US" sz="8000" b="1" dirty="0">
                <a:latin typeface="Calibri" panose="020F0502020204030204" pitchFamily="34" charset="0"/>
              </a:rPr>
              <a:t> grade Spring ISD “B” team tourney (Schedule TBA)</a:t>
            </a:r>
          </a:p>
          <a:p>
            <a:pPr marR="12260"/>
            <a:r>
              <a:rPr lang="en-US" sz="8000" b="1" dirty="0">
                <a:solidFill>
                  <a:srgbClr val="FF0000"/>
                </a:solidFill>
                <a:latin typeface="Calibri" panose="020F0502020204030204" pitchFamily="34" charset="0"/>
              </a:rPr>
              <a:t>Jan 22 @ Knox- Away</a:t>
            </a:r>
          </a:p>
          <a:p>
            <a:pPr marL="0" indent="0">
              <a:buNone/>
            </a:pPr>
            <a:r>
              <a:rPr lang="en-US" sz="8000" b="1" dirty="0">
                <a:latin typeface="Calibri" panose="020F0502020204030204" pitchFamily="34" charset="0"/>
              </a:rPr>
              <a:t>All B-team games will start at 5:30pm. A-team game will start after 1</a:t>
            </a:r>
            <a:r>
              <a:rPr lang="en-US" sz="8000" b="1" baseline="30000" dirty="0">
                <a:latin typeface="Calibri" panose="020F0502020204030204" pitchFamily="34" charset="0"/>
              </a:rPr>
              <a:t>st</a:t>
            </a:r>
            <a:r>
              <a:rPr lang="en-US" sz="8000" b="1" dirty="0">
                <a:latin typeface="Calibri" panose="020F0502020204030204" pitchFamily="34" charset="0"/>
              </a:rPr>
              <a:t> game is over. It is scheduled for 6:40pm.</a:t>
            </a:r>
          </a:p>
          <a:p>
            <a:endParaRPr lang="en-US" sz="8000" b="1" dirty="0">
              <a:solidFill>
                <a:srgbClr val="FF0000"/>
              </a:solidFill>
              <a:latin typeface="Calibri" panose="020F0502020204030204" pitchFamily="34" charset="0"/>
            </a:endParaRPr>
          </a:p>
          <a:p>
            <a:endParaRPr lang="en-US" dirty="0"/>
          </a:p>
        </p:txBody>
      </p:sp>
    </p:spTree>
    <p:extLst>
      <p:ext uri="{BB962C8B-B14F-4D97-AF65-F5344CB8AC3E}">
        <p14:creationId xmlns:p14="http://schemas.microsoft.com/office/powerpoint/2010/main" val="600280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362AF-42E6-4F62-86E9-ACC9ADA3CB32}"/>
              </a:ext>
            </a:extLst>
          </p:cNvPr>
          <p:cNvSpPr>
            <a:spLocks noGrp="1"/>
          </p:cNvSpPr>
          <p:nvPr>
            <p:ph type="title"/>
          </p:nvPr>
        </p:nvSpPr>
        <p:spPr>
          <a:xfrm>
            <a:off x="981797" y="339642"/>
            <a:ext cx="9404723" cy="1400530"/>
          </a:xfrm>
        </p:spPr>
        <p:txBody>
          <a:bodyPr/>
          <a:lstStyle/>
          <a:p>
            <a:r>
              <a:rPr lang="en-US" b="1" i="1" dirty="0">
                <a:solidFill>
                  <a:srgbClr val="FF0000"/>
                </a:solidFill>
              </a:rPr>
              <a:t>TWHS Rebounders Club</a:t>
            </a:r>
          </a:p>
        </p:txBody>
      </p:sp>
      <p:sp>
        <p:nvSpPr>
          <p:cNvPr id="3" name="Content Placeholder 2">
            <a:extLst>
              <a:ext uri="{FF2B5EF4-FFF2-40B4-BE49-F238E27FC236}">
                <a16:creationId xmlns:a16="http://schemas.microsoft.com/office/drawing/2014/main" id="{3A5D27EA-7791-4506-8EC6-F9F9FAF0C305}"/>
              </a:ext>
            </a:extLst>
          </p:cNvPr>
          <p:cNvSpPr>
            <a:spLocks noGrp="1"/>
          </p:cNvSpPr>
          <p:nvPr>
            <p:ph idx="1"/>
          </p:nvPr>
        </p:nvSpPr>
        <p:spPr>
          <a:xfrm>
            <a:off x="471301" y="1207549"/>
            <a:ext cx="8946541" cy="4195481"/>
          </a:xfrm>
        </p:spPr>
        <p:txBody>
          <a:bodyPr>
            <a:normAutofit/>
          </a:bodyPr>
          <a:lstStyle/>
          <a:p>
            <a:pPr>
              <a:buFont typeface="Wingdings" panose="05000000000000000000" pitchFamily="2" charset="2"/>
              <a:buChar char="Ø"/>
            </a:pPr>
            <a:r>
              <a:rPr lang="en-US" sz="3200" i="1" dirty="0"/>
              <a:t>- President Clyde Mohr</a:t>
            </a:r>
          </a:p>
          <a:p>
            <a:pPr lvl="1">
              <a:buFont typeface="Wingdings" panose="05000000000000000000" pitchFamily="2" charset="2"/>
              <a:buChar char="Ø"/>
            </a:pPr>
            <a:r>
              <a:rPr lang="en-US" sz="2800" i="1" dirty="0"/>
              <a:t>Joining the “Club”</a:t>
            </a:r>
          </a:p>
          <a:p>
            <a:pPr lvl="1">
              <a:buFont typeface="Wingdings" panose="05000000000000000000" pitchFamily="2" charset="2"/>
              <a:buChar char="Ø"/>
            </a:pPr>
            <a:r>
              <a:rPr lang="en-US" sz="2800" i="1" dirty="0"/>
              <a:t>Fundraisers</a:t>
            </a:r>
          </a:p>
          <a:p>
            <a:pPr lvl="1">
              <a:buFont typeface="Wingdings" panose="05000000000000000000" pitchFamily="2" charset="2"/>
              <a:buChar char="Ø"/>
            </a:pPr>
            <a:r>
              <a:rPr lang="en-US" sz="2800" i="1" dirty="0"/>
              <a:t>Sponsorships</a:t>
            </a:r>
          </a:p>
          <a:p>
            <a:pPr lvl="1">
              <a:buFont typeface="Wingdings" panose="05000000000000000000" pitchFamily="2" charset="2"/>
              <a:buChar char="Ø"/>
            </a:pPr>
            <a:r>
              <a:rPr lang="en-US" sz="2800" i="1" dirty="0"/>
              <a:t>Apparel/Yard Signs</a:t>
            </a:r>
          </a:p>
          <a:p>
            <a:pPr lvl="1">
              <a:buFont typeface="Wingdings" panose="05000000000000000000" pitchFamily="2" charset="2"/>
              <a:buChar char="Ø"/>
            </a:pPr>
            <a:r>
              <a:rPr lang="en-US" sz="2800" b="1" i="1" dirty="0">
                <a:solidFill>
                  <a:srgbClr val="FF0000"/>
                </a:solidFill>
              </a:rPr>
              <a:t>Q&amp;A- any further questions??</a:t>
            </a:r>
          </a:p>
          <a:p>
            <a:pPr marL="457200" lvl="1" indent="0">
              <a:buNone/>
            </a:pPr>
            <a:endParaRPr lang="en-US" sz="2600" i="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74015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B5F79-4766-4ED9-938B-394656A12803}"/>
              </a:ext>
            </a:extLst>
          </p:cNvPr>
          <p:cNvSpPr>
            <a:spLocks noGrp="1"/>
          </p:cNvSpPr>
          <p:nvPr>
            <p:ph type="title"/>
          </p:nvPr>
        </p:nvSpPr>
        <p:spPr>
          <a:xfrm>
            <a:off x="1008691" y="0"/>
            <a:ext cx="9404723" cy="1400530"/>
          </a:xfrm>
        </p:spPr>
        <p:txBody>
          <a:bodyPr/>
          <a:lstStyle/>
          <a:p>
            <a:br>
              <a:rPr lang="en-US" b="1" i="1" dirty="0"/>
            </a:br>
            <a:br>
              <a:rPr lang="en-US" b="1" i="1" dirty="0"/>
            </a:br>
            <a:r>
              <a:rPr lang="en-US" b="1" i="1" dirty="0"/>
              <a:t>Thank you for Coming –</a:t>
            </a:r>
            <a:br>
              <a:rPr lang="en-US" b="1" i="1" dirty="0"/>
            </a:br>
            <a:r>
              <a:rPr lang="en-US" b="1" i="1" dirty="0"/>
              <a:t>We are looking forward to an exciting season!</a:t>
            </a:r>
            <a:br>
              <a:rPr lang="en-US" b="1" i="1" dirty="0"/>
            </a:br>
            <a:br>
              <a:rPr lang="en-US" b="1" i="1" dirty="0"/>
            </a:br>
            <a:r>
              <a:rPr lang="en-US" sz="5400" b="1" i="1" dirty="0">
                <a:solidFill>
                  <a:srgbClr val="FF0000"/>
                </a:solidFill>
              </a:rPr>
              <a:t>Go Highlanders!!</a:t>
            </a:r>
          </a:p>
        </p:txBody>
      </p:sp>
    </p:spTree>
    <p:extLst>
      <p:ext uri="{BB962C8B-B14F-4D97-AF65-F5344CB8AC3E}">
        <p14:creationId xmlns:p14="http://schemas.microsoft.com/office/powerpoint/2010/main" val="3186937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8CF14-0800-42D2-95A5-9AF1018F1511}"/>
              </a:ext>
            </a:extLst>
          </p:cNvPr>
          <p:cNvSpPr>
            <a:spLocks noGrp="1"/>
          </p:cNvSpPr>
          <p:nvPr>
            <p:ph type="title"/>
          </p:nvPr>
        </p:nvSpPr>
        <p:spPr>
          <a:xfrm>
            <a:off x="2317875" y="154736"/>
            <a:ext cx="8596668" cy="560295"/>
          </a:xfrm>
        </p:spPr>
        <p:txBody>
          <a:bodyPr>
            <a:normAutofit fontScale="90000"/>
          </a:bodyPr>
          <a:lstStyle/>
          <a:p>
            <a:r>
              <a:rPr lang="en-US" sz="4900" b="1" i="1" dirty="0">
                <a:solidFill>
                  <a:srgbClr val="FF0000"/>
                </a:solidFill>
              </a:rPr>
              <a:t>Welcome Parents- </a:t>
            </a:r>
            <a:r>
              <a:rPr lang="en-US" sz="3600" b="1" i="1" dirty="0">
                <a:solidFill>
                  <a:schemeClr val="tx1"/>
                </a:solidFill>
              </a:rPr>
              <a:t>Coach Heath</a:t>
            </a:r>
          </a:p>
        </p:txBody>
      </p:sp>
      <p:sp>
        <p:nvSpPr>
          <p:cNvPr id="3" name="Content Placeholder 2">
            <a:extLst>
              <a:ext uri="{FF2B5EF4-FFF2-40B4-BE49-F238E27FC236}">
                <a16:creationId xmlns:a16="http://schemas.microsoft.com/office/drawing/2014/main" id="{7D0E1865-7512-46F6-98D6-3EFB08D52772}"/>
              </a:ext>
            </a:extLst>
          </p:cNvPr>
          <p:cNvSpPr>
            <a:spLocks noGrp="1"/>
          </p:cNvSpPr>
          <p:nvPr>
            <p:ph idx="1"/>
          </p:nvPr>
        </p:nvSpPr>
        <p:spPr>
          <a:xfrm>
            <a:off x="986617" y="1239371"/>
            <a:ext cx="8596668" cy="5463893"/>
          </a:xfrm>
        </p:spPr>
        <p:txBody>
          <a:bodyPr>
            <a:normAutofit lnSpcReduction="10000"/>
          </a:bodyPr>
          <a:lstStyle/>
          <a:p>
            <a:pPr>
              <a:buFont typeface="Wingdings" panose="05000000000000000000" pitchFamily="2" charset="2"/>
              <a:buChar char="Ø"/>
            </a:pPr>
            <a:r>
              <a:rPr lang="en-US" sz="3600" dirty="0">
                <a:latin typeface="Arial Rounded MT Bold" panose="020F0704030504030204" pitchFamily="34" charset="0"/>
              </a:rPr>
              <a:t>Tonight’s Agenda</a:t>
            </a:r>
            <a:endParaRPr lang="en-US" sz="2400" dirty="0">
              <a:latin typeface="Arial Rounded MT Bold" panose="020F0704030504030204" pitchFamily="34" charset="0"/>
            </a:endParaRPr>
          </a:p>
          <a:p>
            <a:pPr lvl="1">
              <a:buFont typeface="Wingdings" panose="05000000000000000000" pitchFamily="2" charset="2"/>
              <a:buChar char="Ø"/>
            </a:pPr>
            <a:r>
              <a:rPr lang="en-US" sz="2600" i="1" dirty="0">
                <a:latin typeface="Arial Rounded MT Bold" panose="020F0704030504030204" pitchFamily="34" charset="0"/>
              </a:rPr>
              <a:t>Coaches Introductions</a:t>
            </a:r>
          </a:p>
          <a:p>
            <a:pPr lvl="1">
              <a:buFont typeface="Wingdings" panose="05000000000000000000" pitchFamily="2" charset="2"/>
              <a:buChar char="Ø"/>
            </a:pPr>
            <a:r>
              <a:rPr lang="en-US" sz="2600" i="1" dirty="0">
                <a:latin typeface="Arial Rounded MT Bold" panose="020F0704030504030204" pitchFamily="34" charset="0"/>
              </a:rPr>
              <a:t>Program Expectations</a:t>
            </a:r>
          </a:p>
          <a:p>
            <a:pPr lvl="1">
              <a:buFont typeface="Wingdings" panose="05000000000000000000" pitchFamily="2" charset="2"/>
              <a:buChar char="Ø"/>
            </a:pPr>
            <a:r>
              <a:rPr lang="en-US" sz="2600" i="1" dirty="0">
                <a:latin typeface="Arial Rounded MT Bold" panose="020F0704030504030204" pitchFamily="34" charset="0"/>
              </a:rPr>
              <a:t>Practice Schedules</a:t>
            </a:r>
          </a:p>
          <a:p>
            <a:pPr lvl="1">
              <a:buFont typeface="Wingdings" panose="05000000000000000000" pitchFamily="2" charset="2"/>
              <a:buChar char="Ø"/>
            </a:pPr>
            <a:r>
              <a:rPr lang="en-US" sz="2600" i="1" dirty="0">
                <a:latin typeface="Arial Rounded MT Bold" panose="020F0704030504030204" pitchFamily="34" charset="0"/>
              </a:rPr>
              <a:t>Game Day- </a:t>
            </a:r>
          </a:p>
          <a:p>
            <a:pPr lvl="2">
              <a:buFont typeface="Wingdings" panose="05000000000000000000" pitchFamily="2" charset="2"/>
              <a:buChar char="Ø"/>
            </a:pPr>
            <a:r>
              <a:rPr lang="en-US" sz="2000" i="1" dirty="0">
                <a:latin typeface="Arial Rounded MT Bold" panose="020F0704030504030204" pitchFamily="34" charset="0"/>
              </a:rPr>
              <a:t>Schedules and Meals</a:t>
            </a:r>
          </a:p>
          <a:p>
            <a:pPr lvl="2">
              <a:buFont typeface="Wingdings" panose="05000000000000000000" pitchFamily="2" charset="2"/>
              <a:buChar char="Ø"/>
            </a:pPr>
            <a:r>
              <a:rPr lang="en-US" sz="2000" i="1" dirty="0">
                <a:latin typeface="Arial Rounded MT Bold" panose="020F0704030504030204" pitchFamily="34" charset="0"/>
              </a:rPr>
              <a:t>Away Games &amp; Riding the Bus</a:t>
            </a:r>
          </a:p>
          <a:p>
            <a:pPr lvl="2">
              <a:buFont typeface="Wingdings" panose="05000000000000000000" pitchFamily="2" charset="2"/>
              <a:buChar char="Ø"/>
            </a:pPr>
            <a:r>
              <a:rPr lang="en-US" sz="2000" i="1" dirty="0">
                <a:latin typeface="Arial Rounded MT Bold" panose="020F0704030504030204" pitchFamily="34" charset="0"/>
              </a:rPr>
              <a:t>School Attire &amp; Uniform Expectations</a:t>
            </a:r>
          </a:p>
          <a:p>
            <a:pPr lvl="1">
              <a:buFont typeface="Wingdings" panose="05000000000000000000" pitchFamily="2" charset="2"/>
              <a:buChar char="Ø"/>
            </a:pPr>
            <a:r>
              <a:rPr lang="en-US" sz="2600" i="1" dirty="0">
                <a:latin typeface="Arial Rounded MT Bold" panose="020F0704030504030204" pitchFamily="34" charset="0"/>
              </a:rPr>
              <a:t>Game &amp; Tourney Schedule</a:t>
            </a:r>
          </a:p>
          <a:p>
            <a:pPr lvl="1">
              <a:buFont typeface="Wingdings" panose="05000000000000000000" pitchFamily="2" charset="2"/>
              <a:buChar char="Ø"/>
            </a:pPr>
            <a:r>
              <a:rPr lang="en-US" sz="2600" i="1" dirty="0">
                <a:latin typeface="Arial Rounded MT Bold" panose="020F0704030504030204" pitchFamily="34" charset="0"/>
              </a:rPr>
              <a:t>TWHS Rebounders Club</a:t>
            </a:r>
          </a:p>
          <a:p>
            <a:pPr lvl="1">
              <a:buFont typeface="Wingdings" panose="05000000000000000000" pitchFamily="2" charset="2"/>
              <a:buChar char="Ø"/>
            </a:pPr>
            <a:r>
              <a:rPr lang="en-US" sz="2600" i="1" dirty="0">
                <a:latin typeface="Arial Rounded MT Bold" panose="020F0704030504030204" pitchFamily="34" charset="0"/>
              </a:rPr>
              <a:t>Q &amp; A</a:t>
            </a:r>
          </a:p>
          <a:p>
            <a:pPr marL="457200" lvl="1" indent="0">
              <a:buNone/>
            </a:pPr>
            <a:endParaRPr lang="en-US" sz="2000" dirty="0">
              <a:latin typeface="Arial Rounded MT Bold" panose="020F0704030504030204" pitchFamily="34" charset="0"/>
            </a:endParaRPr>
          </a:p>
          <a:p>
            <a:pPr lvl="1">
              <a:buFont typeface="Arial" panose="020B0604020202020204" pitchFamily="34" charset="0"/>
              <a:buChar char="•"/>
            </a:pPr>
            <a:endParaRPr lang="en-US" sz="2200" dirty="0">
              <a:latin typeface="Arial Rounded MT Bold" panose="020F0704030504030204" pitchFamily="34" charset="0"/>
            </a:endParaRPr>
          </a:p>
          <a:p>
            <a:pPr marL="457200" lvl="1" indent="0">
              <a:buNone/>
            </a:pPr>
            <a:endParaRPr lang="en-US" sz="2200" dirty="0">
              <a:latin typeface="Arial Rounded MT Bold" panose="020F0704030504030204" pitchFamily="34" charset="0"/>
            </a:endParaRPr>
          </a:p>
          <a:p>
            <a:pPr>
              <a:buFont typeface="Arial" panose="020B0604020202020204" pitchFamily="34" charset="0"/>
              <a:buChar char="•"/>
            </a:pPr>
            <a:endParaRPr lang="en-US" sz="2400" dirty="0">
              <a:latin typeface="Arial Rounded MT Bold" panose="020F0704030504030204" pitchFamily="34" charset="0"/>
            </a:endParaRPr>
          </a:p>
          <a:p>
            <a:pPr>
              <a:buFont typeface="Arial" panose="020B0604020202020204" pitchFamily="34" charset="0"/>
              <a:buChar char="•"/>
            </a:pPr>
            <a:endParaRPr lang="en-US" sz="2400" dirty="0">
              <a:latin typeface="Arial Rounded MT Bold" panose="020F0704030504030204" pitchFamily="34" charset="0"/>
            </a:endParaRPr>
          </a:p>
          <a:p>
            <a:pPr>
              <a:buFont typeface="Arial" panose="020B0604020202020204" pitchFamily="34" charset="0"/>
              <a:buChar char="•"/>
            </a:pPr>
            <a:endParaRPr lang="en-US" sz="2400" dirty="0">
              <a:latin typeface="Arial Rounded MT Bold" panose="020F0704030504030204" pitchFamily="34" charset="0"/>
            </a:endParaRPr>
          </a:p>
          <a:p>
            <a:pPr>
              <a:buFont typeface="Arial" panose="020B0604020202020204" pitchFamily="34" charset="0"/>
              <a:buChar char="•"/>
            </a:pPr>
            <a:endParaRPr lang="en-US" dirty="0">
              <a:latin typeface="Arial Rounded MT Bold" panose="020F0704030504030204" pitchFamily="34" charset="0"/>
            </a:endParaRPr>
          </a:p>
        </p:txBody>
      </p:sp>
    </p:spTree>
    <p:extLst>
      <p:ext uri="{BB962C8B-B14F-4D97-AF65-F5344CB8AC3E}">
        <p14:creationId xmlns:p14="http://schemas.microsoft.com/office/powerpoint/2010/main" val="3874487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63479-78D7-400F-896F-A71272CBE965}"/>
              </a:ext>
            </a:extLst>
          </p:cNvPr>
          <p:cNvSpPr>
            <a:spLocks noGrp="1"/>
          </p:cNvSpPr>
          <p:nvPr>
            <p:ph type="title"/>
          </p:nvPr>
        </p:nvSpPr>
        <p:spPr>
          <a:xfrm>
            <a:off x="533401" y="210671"/>
            <a:ext cx="9404723" cy="1400530"/>
          </a:xfrm>
        </p:spPr>
        <p:txBody>
          <a:bodyPr/>
          <a:lstStyle/>
          <a:p>
            <a:r>
              <a:rPr lang="en-US" b="1" i="1" dirty="0">
                <a:solidFill>
                  <a:srgbClr val="FF0000"/>
                </a:solidFill>
              </a:rPr>
              <a:t>Coaches Introductions</a:t>
            </a:r>
          </a:p>
        </p:txBody>
      </p:sp>
      <p:sp>
        <p:nvSpPr>
          <p:cNvPr id="3" name="Content Placeholder 2">
            <a:extLst>
              <a:ext uri="{FF2B5EF4-FFF2-40B4-BE49-F238E27FC236}">
                <a16:creationId xmlns:a16="http://schemas.microsoft.com/office/drawing/2014/main" id="{DE6C8514-7501-4BF7-9390-75F6FC8B1EE7}"/>
              </a:ext>
            </a:extLst>
          </p:cNvPr>
          <p:cNvSpPr>
            <a:spLocks noGrp="1"/>
          </p:cNvSpPr>
          <p:nvPr>
            <p:ph idx="1"/>
          </p:nvPr>
        </p:nvSpPr>
        <p:spPr>
          <a:xfrm>
            <a:off x="875200" y="1102659"/>
            <a:ext cx="10783399" cy="5154705"/>
          </a:xfrm>
        </p:spPr>
        <p:txBody>
          <a:bodyPr>
            <a:noAutofit/>
          </a:bodyPr>
          <a:lstStyle/>
          <a:p>
            <a:pPr>
              <a:buFont typeface="Wingdings" panose="05000000000000000000" pitchFamily="2" charset="2"/>
              <a:buChar char="Ø"/>
            </a:pPr>
            <a:r>
              <a:rPr lang="en-US" sz="2800" b="1" i="1" dirty="0"/>
              <a:t>Coach Brett Heath</a:t>
            </a:r>
            <a:r>
              <a:rPr lang="en-US" sz="2800" dirty="0"/>
              <a:t>- Head Coach and 8</a:t>
            </a:r>
            <a:r>
              <a:rPr lang="en-US" sz="2800" baseline="30000" dirty="0"/>
              <a:t>th</a:t>
            </a:r>
            <a:r>
              <a:rPr lang="en-US" sz="2800" dirty="0"/>
              <a:t> grade A  Team</a:t>
            </a:r>
          </a:p>
          <a:p>
            <a:pPr lvl="1">
              <a:buFont typeface="Wingdings" panose="05000000000000000000" pitchFamily="2" charset="2"/>
              <a:buChar char="§"/>
            </a:pPr>
            <a:r>
              <a:rPr lang="en-US" sz="2400" dirty="0"/>
              <a:t>theath@conroeisd.net	    936-524-6682 cell</a:t>
            </a:r>
            <a:endParaRPr lang="en-US" sz="2600" dirty="0"/>
          </a:p>
          <a:p>
            <a:pPr>
              <a:buFont typeface="Wingdings" panose="05000000000000000000" pitchFamily="2" charset="2"/>
              <a:buChar char="Ø"/>
            </a:pPr>
            <a:r>
              <a:rPr lang="en-US" sz="2800" b="1" i="1" dirty="0"/>
              <a:t>Coach Chris Brewer</a:t>
            </a:r>
            <a:r>
              <a:rPr lang="en-US" sz="2800" dirty="0"/>
              <a:t>- 8</a:t>
            </a:r>
            <a:r>
              <a:rPr lang="en-US" sz="2800" baseline="30000" dirty="0"/>
              <a:t>th</a:t>
            </a:r>
            <a:r>
              <a:rPr lang="en-US" sz="2800" dirty="0"/>
              <a:t> Grade B Team</a:t>
            </a:r>
          </a:p>
          <a:p>
            <a:pPr lvl="1">
              <a:buFont typeface="Wingdings" panose="05000000000000000000" pitchFamily="2" charset="2"/>
              <a:buChar char="§"/>
            </a:pPr>
            <a:r>
              <a:rPr lang="en-US" sz="2800" dirty="0"/>
              <a:t>crbrewer@conroeisd.net</a:t>
            </a:r>
          </a:p>
          <a:p>
            <a:pPr>
              <a:buFont typeface="Wingdings" panose="05000000000000000000" pitchFamily="2" charset="2"/>
              <a:buChar char="Ø"/>
            </a:pPr>
            <a:r>
              <a:rPr lang="en-US" sz="2800" b="1" i="1" dirty="0"/>
              <a:t>Coach Robert McDougal- </a:t>
            </a:r>
            <a:r>
              <a:rPr lang="en-US" sz="2800" i="1" dirty="0"/>
              <a:t>7</a:t>
            </a:r>
            <a:r>
              <a:rPr lang="en-US" sz="2800" i="1" baseline="30000" dirty="0"/>
              <a:t>th</a:t>
            </a:r>
            <a:r>
              <a:rPr lang="en-US" sz="2800" i="1" dirty="0"/>
              <a:t> Grade A Team</a:t>
            </a:r>
          </a:p>
          <a:p>
            <a:pPr lvl="1">
              <a:buFont typeface="Wingdings" panose="05000000000000000000" pitchFamily="2" charset="2"/>
              <a:buChar char="§"/>
            </a:pPr>
            <a:r>
              <a:rPr lang="en-US" sz="2600" i="1" dirty="0"/>
              <a:t>rmcdougal@conroeisd.net</a:t>
            </a:r>
          </a:p>
          <a:p>
            <a:pPr>
              <a:buFont typeface="Wingdings" panose="05000000000000000000" pitchFamily="2" charset="2"/>
              <a:buChar char="Ø"/>
            </a:pPr>
            <a:r>
              <a:rPr lang="en-US" sz="2800" b="1" i="1" dirty="0"/>
              <a:t>Coach Dillon Turner- </a:t>
            </a:r>
            <a:r>
              <a:rPr lang="en-US" sz="2800" dirty="0"/>
              <a:t>7</a:t>
            </a:r>
            <a:r>
              <a:rPr lang="en-US" sz="2800" baseline="30000" dirty="0"/>
              <a:t>th</a:t>
            </a:r>
            <a:r>
              <a:rPr lang="en-US" sz="2800" dirty="0"/>
              <a:t> Grade B team</a:t>
            </a:r>
          </a:p>
          <a:p>
            <a:pPr lvl="1">
              <a:buFont typeface="Wingdings" panose="05000000000000000000" pitchFamily="2" charset="2"/>
              <a:buChar char="Ø"/>
            </a:pPr>
            <a:r>
              <a:rPr lang="en-US" sz="2600" dirty="0"/>
              <a:t>jdturner@conroeisd.net</a:t>
            </a:r>
          </a:p>
          <a:p>
            <a:pPr>
              <a:buFont typeface="Wingdings" panose="05000000000000000000" pitchFamily="2" charset="2"/>
              <a:buChar char="Ø"/>
            </a:pPr>
            <a:r>
              <a:rPr lang="en-US" sz="2800" b="1" i="1" dirty="0"/>
              <a:t>Coach Jeff Lilley- </a:t>
            </a:r>
            <a:r>
              <a:rPr lang="en-US" sz="2800" dirty="0" err="1"/>
              <a:t>McC</a:t>
            </a:r>
            <a:r>
              <a:rPr lang="en-US" sz="2800" dirty="0"/>
              <a:t> Athletic Director</a:t>
            </a:r>
          </a:p>
          <a:p>
            <a:pPr lvl="1">
              <a:buFont typeface="Wingdings" panose="05000000000000000000" pitchFamily="2" charset="2"/>
              <a:buChar char="§"/>
            </a:pPr>
            <a:r>
              <a:rPr lang="en-US" sz="2800" dirty="0"/>
              <a:t>jlilley@conroeisd.net</a:t>
            </a:r>
          </a:p>
          <a:p>
            <a:pPr marL="57150" indent="0">
              <a:buNone/>
            </a:pPr>
            <a:endParaRPr lang="en-US" sz="2800" dirty="0"/>
          </a:p>
          <a:p>
            <a:pPr marL="57150" indent="0">
              <a:buNone/>
            </a:pPr>
            <a:r>
              <a:rPr lang="en-US" sz="3000" dirty="0"/>
              <a:t>	</a:t>
            </a:r>
          </a:p>
          <a:p>
            <a:pPr marL="57150" indent="0">
              <a:buNone/>
            </a:pPr>
            <a:endParaRPr lang="en-US" sz="3000" dirty="0"/>
          </a:p>
          <a:p>
            <a:pPr marL="57150" indent="0">
              <a:buNone/>
            </a:pPr>
            <a:r>
              <a:rPr lang="en-US" sz="3000" dirty="0"/>
              <a:t>	</a:t>
            </a:r>
          </a:p>
          <a:p>
            <a:pPr lvl="1">
              <a:buFont typeface="Wingdings" panose="05000000000000000000" pitchFamily="2" charset="2"/>
              <a:buChar char="§"/>
            </a:pPr>
            <a:endParaRPr lang="en-US" sz="2800" dirty="0"/>
          </a:p>
          <a:p>
            <a:pPr marL="457200" lvl="1" indent="0">
              <a:buNone/>
            </a:pPr>
            <a:endParaRPr lang="en-US" sz="2800" dirty="0"/>
          </a:p>
        </p:txBody>
      </p:sp>
    </p:spTree>
    <p:extLst>
      <p:ext uri="{BB962C8B-B14F-4D97-AF65-F5344CB8AC3E}">
        <p14:creationId xmlns:p14="http://schemas.microsoft.com/office/powerpoint/2010/main" val="1863039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99775-C39A-42B4-B520-97E5F645F606}"/>
              </a:ext>
            </a:extLst>
          </p:cNvPr>
          <p:cNvSpPr>
            <a:spLocks noGrp="1"/>
          </p:cNvSpPr>
          <p:nvPr>
            <p:ph type="title"/>
          </p:nvPr>
        </p:nvSpPr>
        <p:spPr>
          <a:xfrm>
            <a:off x="471299" y="379982"/>
            <a:ext cx="9404723" cy="1400530"/>
          </a:xfrm>
        </p:spPr>
        <p:txBody>
          <a:bodyPr/>
          <a:lstStyle/>
          <a:p>
            <a:r>
              <a:rPr lang="en-US" b="1" i="1" dirty="0">
                <a:solidFill>
                  <a:srgbClr val="FF0000"/>
                </a:solidFill>
              </a:rPr>
              <a:t>Program Expectations</a:t>
            </a:r>
          </a:p>
        </p:txBody>
      </p:sp>
      <p:sp>
        <p:nvSpPr>
          <p:cNvPr id="3" name="Content Placeholder 2">
            <a:extLst>
              <a:ext uri="{FF2B5EF4-FFF2-40B4-BE49-F238E27FC236}">
                <a16:creationId xmlns:a16="http://schemas.microsoft.com/office/drawing/2014/main" id="{3B2DB666-BC70-4B0A-AC34-1A9A9732AB22}"/>
              </a:ext>
            </a:extLst>
          </p:cNvPr>
          <p:cNvSpPr>
            <a:spLocks noGrp="1"/>
          </p:cNvSpPr>
          <p:nvPr>
            <p:ph idx="1"/>
          </p:nvPr>
        </p:nvSpPr>
        <p:spPr>
          <a:xfrm>
            <a:off x="0" y="1416423"/>
            <a:ext cx="11255188" cy="5701553"/>
          </a:xfrm>
        </p:spPr>
        <p:txBody>
          <a:bodyPr>
            <a:normAutofit/>
          </a:bodyPr>
          <a:lstStyle/>
          <a:p>
            <a:pPr lvl="1">
              <a:buFont typeface="Wingdings" panose="05000000000000000000" pitchFamily="2" charset="2"/>
              <a:buChar char="Ø"/>
            </a:pPr>
            <a:r>
              <a:rPr lang="en-US" sz="2800" b="1" i="1" dirty="0"/>
              <a:t>Highlander Basketball Expectations</a:t>
            </a:r>
          </a:p>
          <a:p>
            <a:pPr lvl="2">
              <a:buFont typeface="Wingdings" panose="05000000000000000000" pitchFamily="2" charset="2"/>
              <a:buChar char="Ø"/>
            </a:pPr>
            <a:r>
              <a:rPr lang="en-US" sz="2800" b="1" i="1" dirty="0"/>
              <a:t>Be a student-athlete- </a:t>
            </a:r>
            <a:r>
              <a:rPr lang="en-US" sz="2800" i="1" dirty="0"/>
              <a:t>UIL Regulations</a:t>
            </a:r>
          </a:p>
          <a:p>
            <a:pPr lvl="3">
              <a:buFont typeface="Wingdings" panose="05000000000000000000" pitchFamily="2" charset="2"/>
              <a:buChar char="Ø"/>
            </a:pPr>
            <a:r>
              <a:rPr lang="en-US" sz="2800" i="1" dirty="0"/>
              <a:t>Must be passing ALL classes to be eligible to participate in games.</a:t>
            </a:r>
          </a:p>
          <a:p>
            <a:pPr lvl="3">
              <a:buFont typeface="Wingdings" panose="05000000000000000000" pitchFamily="2" charset="2"/>
              <a:buChar char="Ø"/>
            </a:pPr>
            <a:r>
              <a:rPr lang="en-US" sz="2800" b="1" i="1" dirty="0"/>
              <a:t>Eligibility Changes </a:t>
            </a:r>
            <a:r>
              <a:rPr lang="en-US" sz="2800" i="1" dirty="0"/>
              <a:t>– Gain (11/4), Gain (12/4),  </a:t>
            </a:r>
            <a:r>
              <a:rPr lang="en-US" sz="2800" b="1" i="1" dirty="0">
                <a:solidFill>
                  <a:srgbClr val="FFFF00"/>
                </a:solidFill>
              </a:rPr>
              <a:t>Lose/Gain (1/10)- </a:t>
            </a:r>
            <a:r>
              <a:rPr lang="en-US" sz="2800" i="1" dirty="0"/>
              <a:t>based on end of semester grades, Gain (1/29)</a:t>
            </a:r>
          </a:p>
          <a:p>
            <a:pPr lvl="2">
              <a:buFont typeface="Wingdings" panose="05000000000000000000" pitchFamily="2" charset="2"/>
              <a:buChar char="Ø"/>
            </a:pPr>
            <a:r>
              <a:rPr lang="en-US" sz="2800" i="1" dirty="0"/>
              <a:t>Be a campus leader</a:t>
            </a:r>
          </a:p>
          <a:p>
            <a:pPr lvl="2">
              <a:buFont typeface="Wingdings" panose="05000000000000000000" pitchFamily="2" charset="2"/>
              <a:buChar char="Ø"/>
            </a:pPr>
            <a:r>
              <a:rPr lang="en-US" sz="2800" i="1" dirty="0"/>
              <a:t>Represent our program on and off the court.</a:t>
            </a:r>
          </a:p>
        </p:txBody>
      </p:sp>
    </p:spTree>
    <p:extLst>
      <p:ext uri="{BB962C8B-B14F-4D97-AF65-F5344CB8AC3E}">
        <p14:creationId xmlns:p14="http://schemas.microsoft.com/office/powerpoint/2010/main" val="4054790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7895-7D44-412C-82AE-873D94CAB6B3}"/>
              </a:ext>
            </a:extLst>
          </p:cNvPr>
          <p:cNvSpPr>
            <a:spLocks noGrp="1"/>
          </p:cNvSpPr>
          <p:nvPr>
            <p:ph type="title"/>
          </p:nvPr>
        </p:nvSpPr>
        <p:spPr/>
        <p:txBody>
          <a:bodyPr/>
          <a:lstStyle/>
          <a:p>
            <a:r>
              <a:rPr lang="en-US" b="1" i="1" dirty="0">
                <a:solidFill>
                  <a:srgbClr val="FF0000"/>
                </a:solidFill>
              </a:rPr>
              <a:t>Program Expectations (</a:t>
            </a:r>
            <a:r>
              <a:rPr lang="en-US" b="1" i="1" dirty="0" err="1">
                <a:solidFill>
                  <a:srgbClr val="FF0000"/>
                </a:solidFill>
              </a:rPr>
              <a:t>cont</a:t>
            </a:r>
            <a:r>
              <a:rPr lang="en-US" b="1" i="1" dirty="0">
                <a:solidFill>
                  <a:srgbClr val="FF0000"/>
                </a:solidFill>
              </a:rPr>
              <a:t>)</a:t>
            </a:r>
          </a:p>
        </p:txBody>
      </p:sp>
      <p:sp>
        <p:nvSpPr>
          <p:cNvPr id="3" name="Content Placeholder 2">
            <a:extLst>
              <a:ext uri="{FF2B5EF4-FFF2-40B4-BE49-F238E27FC236}">
                <a16:creationId xmlns:a16="http://schemas.microsoft.com/office/drawing/2014/main" id="{CDB4338C-E263-4BF7-B0BD-1BB70BDC93F4}"/>
              </a:ext>
            </a:extLst>
          </p:cNvPr>
          <p:cNvSpPr>
            <a:spLocks noGrp="1"/>
          </p:cNvSpPr>
          <p:nvPr>
            <p:ph idx="1"/>
          </p:nvPr>
        </p:nvSpPr>
        <p:spPr>
          <a:xfrm>
            <a:off x="875201" y="1331259"/>
            <a:ext cx="10232070" cy="4195481"/>
          </a:xfrm>
        </p:spPr>
        <p:txBody>
          <a:bodyPr>
            <a:noAutofit/>
          </a:bodyPr>
          <a:lstStyle/>
          <a:p>
            <a:pPr>
              <a:buFont typeface="Wingdings" panose="05000000000000000000" pitchFamily="2" charset="2"/>
              <a:buChar char="Ø"/>
            </a:pPr>
            <a:r>
              <a:rPr lang="en-US" sz="2800" b="1" i="1" dirty="0"/>
              <a:t>Player Discipline</a:t>
            </a:r>
          </a:p>
          <a:p>
            <a:pPr lvl="1">
              <a:buFont typeface="Wingdings" panose="05000000000000000000" pitchFamily="2" charset="2"/>
              <a:buChar char="§"/>
            </a:pPr>
            <a:r>
              <a:rPr lang="en-US" sz="2800" i="1" dirty="0"/>
              <a:t>High standards for classroom and school conduct </a:t>
            </a:r>
          </a:p>
          <a:p>
            <a:pPr lvl="1">
              <a:buFont typeface="Wingdings" panose="05000000000000000000" pitchFamily="2" charset="2"/>
              <a:buChar char="§"/>
            </a:pPr>
            <a:r>
              <a:rPr lang="en-US" sz="2800" i="1" dirty="0"/>
              <a:t>Athletics at </a:t>
            </a:r>
            <a:r>
              <a:rPr lang="en-US" sz="2800" i="1" dirty="0" err="1"/>
              <a:t>McC</a:t>
            </a:r>
            <a:r>
              <a:rPr lang="en-US" sz="2800" i="1" dirty="0"/>
              <a:t> are a privilege. Players will be disciplined for breaking team rules.</a:t>
            </a:r>
          </a:p>
          <a:p>
            <a:pPr lvl="1">
              <a:buFont typeface="Wingdings" panose="05000000000000000000" pitchFamily="2" charset="2"/>
              <a:buChar char="§"/>
            </a:pPr>
            <a:r>
              <a:rPr lang="en-US" sz="2800" i="1" dirty="0"/>
              <a:t>Possible consequences could be removal from the team.</a:t>
            </a:r>
          </a:p>
          <a:p>
            <a:pPr>
              <a:buFont typeface="Wingdings" panose="05000000000000000000" pitchFamily="2" charset="2"/>
              <a:buChar char="Ø"/>
            </a:pPr>
            <a:r>
              <a:rPr lang="en-US" sz="2800" b="1" i="1" dirty="0"/>
              <a:t>Playing Time- </a:t>
            </a:r>
            <a:r>
              <a:rPr lang="en-US" sz="2800" i="1" dirty="0"/>
              <a:t>UIL athletics are very competitive. Playing time for athletes is not guaranteed.</a:t>
            </a:r>
          </a:p>
          <a:p>
            <a:pPr>
              <a:buFont typeface="Wingdings" panose="05000000000000000000" pitchFamily="2" charset="2"/>
              <a:buChar char="Ø"/>
            </a:pPr>
            <a:r>
              <a:rPr lang="en-US" sz="2800" b="1" i="1" dirty="0"/>
              <a:t>Practices-</a:t>
            </a:r>
            <a:r>
              <a:rPr lang="en-US" sz="2800" i="1" dirty="0"/>
              <a:t> Players are expected to be at each practice. Please email your head coach if you will be absent.</a:t>
            </a:r>
          </a:p>
        </p:txBody>
      </p:sp>
    </p:spTree>
    <p:extLst>
      <p:ext uri="{BB962C8B-B14F-4D97-AF65-F5344CB8AC3E}">
        <p14:creationId xmlns:p14="http://schemas.microsoft.com/office/powerpoint/2010/main" val="899991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56B20-BBFF-4EC7-9BF9-A0A3B2A5857F}"/>
              </a:ext>
            </a:extLst>
          </p:cNvPr>
          <p:cNvSpPr>
            <a:spLocks noGrp="1"/>
          </p:cNvSpPr>
          <p:nvPr>
            <p:ph type="title"/>
          </p:nvPr>
        </p:nvSpPr>
        <p:spPr>
          <a:xfrm>
            <a:off x="550577" y="261649"/>
            <a:ext cx="9404723" cy="1400530"/>
          </a:xfrm>
        </p:spPr>
        <p:txBody>
          <a:bodyPr/>
          <a:lstStyle/>
          <a:p>
            <a:r>
              <a:rPr lang="en-US" b="1" i="1" dirty="0">
                <a:solidFill>
                  <a:srgbClr val="FF0000"/>
                </a:solidFill>
              </a:rPr>
              <a:t>Practice Schedules</a:t>
            </a:r>
          </a:p>
        </p:txBody>
      </p:sp>
      <p:sp>
        <p:nvSpPr>
          <p:cNvPr id="3" name="Content Placeholder 2">
            <a:extLst>
              <a:ext uri="{FF2B5EF4-FFF2-40B4-BE49-F238E27FC236}">
                <a16:creationId xmlns:a16="http://schemas.microsoft.com/office/drawing/2014/main" id="{3A0391C3-FE31-4CE7-8F78-C9C9FD2EF3D5}"/>
              </a:ext>
            </a:extLst>
          </p:cNvPr>
          <p:cNvSpPr>
            <a:spLocks noGrp="1"/>
          </p:cNvSpPr>
          <p:nvPr>
            <p:ph idx="1"/>
          </p:nvPr>
        </p:nvSpPr>
        <p:spPr>
          <a:xfrm>
            <a:off x="741223" y="1152983"/>
            <a:ext cx="10441596" cy="4957482"/>
          </a:xfrm>
        </p:spPr>
        <p:txBody>
          <a:bodyPr>
            <a:noAutofit/>
          </a:bodyPr>
          <a:lstStyle/>
          <a:p>
            <a:r>
              <a:rPr lang="en-US" sz="2400" b="1" i="1" dirty="0"/>
              <a:t>We will practice every week-day (except school holidays). </a:t>
            </a:r>
          </a:p>
          <a:p>
            <a:pPr lvl="1">
              <a:buFont typeface="Wingdings" panose="05000000000000000000" pitchFamily="2" charset="2"/>
              <a:buChar char="Ø"/>
            </a:pPr>
            <a:r>
              <a:rPr lang="en-US" sz="2400" i="1" dirty="0"/>
              <a:t>There will be NO before school or after school practice on game days.</a:t>
            </a:r>
          </a:p>
          <a:p>
            <a:pPr lvl="1">
              <a:buFont typeface="Wingdings" panose="05000000000000000000" pitchFamily="2" charset="2"/>
              <a:buChar char="Ø"/>
            </a:pPr>
            <a:r>
              <a:rPr lang="en-US" sz="2400" b="1" i="1" dirty="0"/>
              <a:t>7</a:t>
            </a:r>
            <a:r>
              <a:rPr lang="en-US" sz="2400" b="1" i="1" baseline="30000" dirty="0"/>
              <a:t>TH</a:t>
            </a:r>
            <a:r>
              <a:rPr lang="en-US" sz="2400" b="1" i="1" dirty="0"/>
              <a:t> Grade Practices </a:t>
            </a:r>
            <a:r>
              <a:rPr lang="en-US" sz="2400" i="1" dirty="0"/>
              <a:t>begin at 7:00am (doors open at 6:30am) on West side of building near boys locker rooms- Doors closest to football  game field. Do not drop off or pick-up players in the front horse-shoe circle.</a:t>
            </a:r>
          </a:p>
          <a:p>
            <a:pPr lvl="1">
              <a:buFont typeface="Wingdings" panose="05000000000000000000" pitchFamily="2" charset="2"/>
              <a:buChar char="Ø"/>
            </a:pPr>
            <a:r>
              <a:rPr lang="en-US" sz="2400" b="1" i="1" dirty="0"/>
              <a:t>8</a:t>
            </a:r>
            <a:r>
              <a:rPr lang="en-US" sz="2400" b="1" i="1" baseline="30000" dirty="0"/>
              <a:t>th</a:t>
            </a:r>
            <a:r>
              <a:rPr lang="en-US" sz="2400" b="1" i="1" dirty="0"/>
              <a:t> Grade practices </a:t>
            </a:r>
            <a:r>
              <a:rPr lang="en-US" sz="2400" i="1" dirty="0"/>
              <a:t>end at 4:45pm on Green Days and 5:30pm on Red days. Boys are expected to be picked up on west-side doors by 10 min after practice ends. Coaches wait until ALL boys are picked up. Please be respectful of pick-up times.</a:t>
            </a:r>
            <a:r>
              <a:rPr lang="en-US" sz="2000" i="1" dirty="0"/>
              <a:t> </a:t>
            </a:r>
          </a:p>
          <a:p>
            <a:pPr lvl="1">
              <a:buFont typeface="Wingdings" panose="05000000000000000000" pitchFamily="2" charset="2"/>
              <a:buChar char="Ø"/>
            </a:pPr>
            <a:r>
              <a:rPr lang="en-US" sz="2400" i="1" dirty="0"/>
              <a:t>We may skip some Friday after school practices later in the season (TBA)</a:t>
            </a:r>
          </a:p>
          <a:p>
            <a:pPr lvl="1">
              <a:buFont typeface="Wingdings" panose="05000000000000000000" pitchFamily="2" charset="2"/>
              <a:buChar char="Ø"/>
            </a:pPr>
            <a:endParaRPr lang="en-US" sz="2000" i="1" dirty="0"/>
          </a:p>
        </p:txBody>
      </p:sp>
    </p:spTree>
    <p:extLst>
      <p:ext uri="{BB962C8B-B14F-4D97-AF65-F5344CB8AC3E}">
        <p14:creationId xmlns:p14="http://schemas.microsoft.com/office/powerpoint/2010/main" val="153892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E5C87-D0BD-471A-B36B-870D0BB31502}"/>
              </a:ext>
            </a:extLst>
          </p:cNvPr>
          <p:cNvSpPr>
            <a:spLocks noGrp="1"/>
          </p:cNvSpPr>
          <p:nvPr>
            <p:ph type="title"/>
          </p:nvPr>
        </p:nvSpPr>
        <p:spPr>
          <a:xfrm>
            <a:off x="605769" y="331695"/>
            <a:ext cx="9404723" cy="1400530"/>
          </a:xfrm>
        </p:spPr>
        <p:txBody>
          <a:bodyPr/>
          <a:lstStyle/>
          <a:p>
            <a:r>
              <a:rPr lang="en-US" b="1" i="1" dirty="0">
                <a:solidFill>
                  <a:srgbClr val="FF0000"/>
                </a:solidFill>
              </a:rPr>
              <a:t>Game Day</a:t>
            </a:r>
          </a:p>
        </p:txBody>
      </p:sp>
      <p:sp>
        <p:nvSpPr>
          <p:cNvPr id="3" name="Content Placeholder 2">
            <a:extLst>
              <a:ext uri="{FF2B5EF4-FFF2-40B4-BE49-F238E27FC236}">
                <a16:creationId xmlns:a16="http://schemas.microsoft.com/office/drawing/2014/main" id="{580DCC4E-D554-4DBC-AA94-2E98E252C3DA}"/>
              </a:ext>
            </a:extLst>
          </p:cNvPr>
          <p:cNvSpPr>
            <a:spLocks noGrp="1"/>
          </p:cNvSpPr>
          <p:nvPr>
            <p:ph idx="1"/>
          </p:nvPr>
        </p:nvSpPr>
        <p:spPr>
          <a:xfrm>
            <a:off x="885591" y="1129553"/>
            <a:ext cx="10420818" cy="4195481"/>
          </a:xfrm>
        </p:spPr>
        <p:txBody>
          <a:bodyPr>
            <a:noAutofit/>
          </a:bodyPr>
          <a:lstStyle/>
          <a:p>
            <a:r>
              <a:rPr lang="en-US" sz="2400" b="1" i="1" dirty="0"/>
              <a:t>Regular district games </a:t>
            </a:r>
            <a:r>
              <a:rPr lang="en-US" sz="2400" i="1" dirty="0"/>
              <a:t>are played on Thursdays and some Mondays. (Schedule is posted on </a:t>
            </a:r>
            <a:r>
              <a:rPr lang="en-US" sz="2400" i="1" dirty="0" err="1"/>
              <a:t>McC</a:t>
            </a:r>
            <a:r>
              <a:rPr lang="en-US" sz="2400" i="1" dirty="0"/>
              <a:t> Boys Basketball  web-site and is subject to change)  </a:t>
            </a:r>
          </a:p>
          <a:p>
            <a:pPr lvl="1">
              <a:buFont typeface="Wingdings" panose="05000000000000000000" pitchFamily="2" charset="2"/>
              <a:buChar char="§"/>
            </a:pPr>
            <a:r>
              <a:rPr lang="en-US" sz="2400" i="1" dirty="0"/>
              <a:t>7</a:t>
            </a:r>
            <a:r>
              <a:rPr lang="en-US" sz="2400" i="1" baseline="30000" dirty="0"/>
              <a:t>th</a:t>
            </a:r>
            <a:r>
              <a:rPr lang="en-US" sz="2400" i="1" dirty="0"/>
              <a:t> and 8</a:t>
            </a:r>
            <a:r>
              <a:rPr lang="en-US" sz="2400" i="1" baseline="30000" dirty="0"/>
              <a:t>th</a:t>
            </a:r>
            <a:r>
              <a:rPr lang="en-US" sz="2400" i="1" dirty="0"/>
              <a:t> grade B-teams will begin at 5:30pm. </a:t>
            </a:r>
          </a:p>
          <a:p>
            <a:pPr lvl="1">
              <a:buFont typeface="Wingdings" panose="05000000000000000000" pitchFamily="2" charset="2"/>
              <a:buChar char="§"/>
            </a:pPr>
            <a:r>
              <a:rPr lang="en-US" sz="2400" i="1" dirty="0"/>
              <a:t>7</a:t>
            </a:r>
            <a:r>
              <a:rPr lang="en-US" sz="2400" i="1" baseline="30000" dirty="0"/>
              <a:t>th</a:t>
            </a:r>
            <a:r>
              <a:rPr lang="en-US" sz="2400" i="1" dirty="0"/>
              <a:t> and 8</a:t>
            </a:r>
            <a:r>
              <a:rPr lang="en-US" sz="2400" i="1" baseline="30000" dirty="0"/>
              <a:t>th</a:t>
            </a:r>
            <a:r>
              <a:rPr lang="en-US" sz="2400" i="1" dirty="0"/>
              <a:t> grade A-teams will begin immediately after- usually around 6:45.</a:t>
            </a:r>
          </a:p>
          <a:p>
            <a:pPr lvl="1">
              <a:buFont typeface="Wingdings" panose="05000000000000000000" pitchFamily="2" charset="2"/>
              <a:buChar char="§"/>
            </a:pPr>
            <a:r>
              <a:rPr lang="en-US" sz="2400" i="1" dirty="0"/>
              <a:t>Spectators are required to purchase tickets at the gate for games. Tourney games may be more expensive.</a:t>
            </a:r>
          </a:p>
          <a:p>
            <a:r>
              <a:rPr lang="en-US" sz="2400" b="1" i="1" dirty="0"/>
              <a:t>Tournaments</a:t>
            </a:r>
            <a:r>
              <a:rPr lang="en-US" sz="2400" i="1" dirty="0"/>
              <a:t>- Each team will have 1-2 Friday/Saturday tourneys during the season. (see online schedule for dates)- Times TBA</a:t>
            </a:r>
          </a:p>
          <a:p>
            <a:r>
              <a:rPr lang="en-US" sz="2400" b="1" i="1" dirty="0"/>
              <a:t>Game Day Attire- </a:t>
            </a:r>
            <a:r>
              <a:rPr lang="en-US" sz="2400" i="1" dirty="0"/>
              <a:t>Players are expected to wear shirt, tie and slacks to school on game day.  Highlanders dress for success!</a:t>
            </a:r>
          </a:p>
          <a:p>
            <a:endParaRPr lang="en-US" sz="2400" i="1" dirty="0"/>
          </a:p>
        </p:txBody>
      </p:sp>
    </p:spTree>
    <p:extLst>
      <p:ext uri="{BB962C8B-B14F-4D97-AF65-F5344CB8AC3E}">
        <p14:creationId xmlns:p14="http://schemas.microsoft.com/office/powerpoint/2010/main" val="1065201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2A505-A79D-4579-AE47-864251B1A0EA}"/>
              </a:ext>
            </a:extLst>
          </p:cNvPr>
          <p:cNvSpPr>
            <a:spLocks noGrp="1"/>
          </p:cNvSpPr>
          <p:nvPr>
            <p:ph type="title"/>
          </p:nvPr>
        </p:nvSpPr>
        <p:spPr/>
        <p:txBody>
          <a:bodyPr/>
          <a:lstStyle/>
          <a:p>
            <a:r>
              <a:rPr lang="en-US" b="1" i="1" dirty="0">
                <a:solidFill>
                  <a:srgbClr val="FF0000"/>
                </a:solidFill>
              </a:rPr>
              <a:t>Game Day (</a:t>
            </a:r>
            <a:r>
              <a:rPr lang="en-US" b="1" i="1" dirty="0" err="1">
                <a:solidFill>
                  <a:srgbClr val="FF0000"/>
                </a:solidFill>
              </a:rPr>
              <a:t>cont</a:t>
            </a:r>
            <a:r>
              <a:rPr lang="en-US" b="1" i="1" dirty="0">
                <a:solidFill>
                  <a:srgbClr val="FF0000"/>
                </a:solidFill>
              </a:rPr>
              <a:t>)</a:t>
            </a:r>
          </a:p>
        </p:txBody>
      </p:sp>
      <p:sp>
        <p:nvSpPr>
          <p:cNvPr id="3" name="Content Placeholder 2">
            <a:extLst>
              <a:ext uri="{FF2B5EF4-FFF2-40B4-BE49-F238E27FC236}">
                <a16:creationId xmlns:a16="http://schemas.microsoft.com/office/drawing/2014/main" id="{802E80AE-1115-4E38-9184-9070D1685DE5}"/>
              </a:ext>
            </a:extLst>
          </p:cNvPr>
          <p:cNvSpPr>
            <a:spLocks noGrp="1"/>
          </p:cNvSpPr>
          <p:nvPr>
            <p:ph idx="1"/>
          </p:nvPr>
        </p:nvSpPr>
        <p:spPr>
          <a:xfrm>
            <a:off x="753036" y="1344706"/>
            <a:ext cx="9296818" cy="4903693"/>
          </a:xfrm>
        </p:spPr>
        <p:txBody>
          <a:bodyPr>
            <a:normAutofit fontScale="92500" lnSpcReduction="10000"/>
          </a:bodyPr>
          <a:lstStyle/>
          <a:p>
            <a:pPr>
              <a:buFont typeface="Wingdings" panose="05000000000000000000" pitchFamily="2" charset="2"/>
              <a:buChar char="Ø"/>
            </a:pPr>
            <a:r>
              <a:rPr lang="en-US" sz="2400" b="1" i="1" dirty="0"/>
              <a:t>Game Day Meals- Chic-Fil-A </a:t>
            </a:r>
            <a:r>
              <a:rPr lang="en-US" sz="2400" i="1" dirty="0"/>
              <a:t>will be provided to players prior to each game for those that sign up in and pay for the season package (9-10 total meals). See Amy </a:t>
            </a:r>
            <a:r>
              <a:rPr lang="en-US" sz="2400" i="1" dirty="0" err="1"/>
              <a:t>Formolo</a:t>
            </a:r>
            <a:r>
              <a:rPr lang="en-US" sz="2400" i="1" dirty="0"/>
              <a:t> or Alicia Hudgens (8</a:t>
            </a:r>
            <a:r>
              <a:rPr lang="en-US" sz="2400" i="1" baseline="30000" dirty="0"/>
              <a:t>th</a:t>
            </a:r>
            <a:r>
              <a:rPr lang="en-US" sz="2400" i="1" dirty="0"/>
              <a:t> Team Moms) for details and payment options.</a:t>
            </a:r>
          </a:p>
          <a:p>
            <a:pPr>
              <a:buFont typeface="Wingdings" panose="05000000000000000000" pitchFamily="2" charset="2"/>
              <a:buChar char="Ø"/>
            </a:pPr>
            <a:r>
              <a:rPr lang="en-US" sz="2400" b="1" i="1" dirty="0"/>
              <a:t>Away Games- </a:t>
            </a:r>
            <a:r>
              <a:rPr lang="en-US" sz="2400" i="1" dirty="0"/>
              <a:t>Players are expected to ride the bus to away games. Players may ride home with a parent after away games if they choose. Parent sign-out signature with coach required (most players select this option). Parents must complete a signed Travel Waiver form (found on b-ball web-site) prior to players riding the bus. Footballers already have this completed.</a:t>
            </a:r>
          </a:p>
          <a:p>
            <a:pPr>
              <a:buFont typeface="Wingdings" panose="05000000000000000000" pitchFamily="2" charset="2"/>
              <a:buChar char="Ø"/>
            </a:pPr>
            <a:r>
              <a:rPr lang="en-US" sz="2400" b="1" i="1" dirty="0"/>
              <a:t>Uniforms-</a:t>
            </a:r>
            <a:r>
              <a:rPr lang="en-US" sz="2400" i="1" dirty="0"/>
              <a:t> We will provide both practice uniforms and Game Day uniforms to players for the season. Players are expected to wash and take care of both. Players should wear white socks with Game Day uniforms and only Red, Green, Black ,White, or Gray shoes allowed. NO bright or neon colored shoes.  </a:t>
            </a:r>
          </a:p>
          <a:p>
            <a:endParaRPr lang="en-US" dirty="0"/>
          </a:p>
        </p:txBody>
      </p:sp>
    </p:spTree>
    <p:extLst>
      <p:ext uri="{BB962C8B-B14F-4D97-AF65-F5344CB8AC3E}">
        <p14:creationId xmlns:p14="http://schemas.microsoft.com/office/powerpoint/2010/main" val="3505793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30534-97AB-4D93-A57D-4669D74110A2}"/>
              </a:ext>
            </a:extLst>
          </p:cNvPr>
          <p:cNvSpPr>
            <a:spLocks noGrp="1"/>
          </p:cNvSpPr>
          <p:nvPr>
            <p:ph type="title"/>
          </p:nvPr>
        </p:nvSpPr>
        <p:spPr>
          <a:xfrm>
            <a:off x="539579" y="310676"/>
            <a:ext cx="9404723" cy="1400530"/>
          </a:xfrm>
        </p:spPr>
        <p:txBody>
          <a:bodyPr/>
          <a:lstStyle/>
          <a:p>
            <a:r>
              <a:rPr lang="en-US" b="1" i="1" dirty="0">
                <a:solidFill>
                  <a:srgbClr val="FF0000"/>
                </a:solidFill>
              </a:rPr>
              <a:t>Team Moms (or Dads)</a:t>
            </a:r>
          </a:p>
        </p:txBody>
      </p:sp>
      <p:sp>
        <p:nvSpPr>
          <p:cNvPr id="3" name="Content Placeholder 2">
            <a:extLst>
              <a:ext uri="{FF2B5EF4-FFF2-40B4-BE49-F238E27FC236}">
                <a16:creationId xmlns:a16="http://schemas.microsoft.com/office/drawing/2014/main" id="{80B6B547-E6BC-424D-B712-2A5AC3FDB2A7}"/>
              </a:ext>
            </a:extLst>
          </p:cNvPr>
          <p:cNvSpPr>
            <a:spLocks noGrp="1"/>
          </p:cNvSpPr>
          <p:nvPr>
            <p:ph idx="1"/>
          </p:nvPr>
        </p:nvSpPr>
        <p:spPr>
          <a:xfrm>
            <a:off x="646111" y="1152983"/>
            <a:ext cx="11006310" cy="4195481"/>
          </a:xfrm>
        </p:spPr>
        <p:txBody>
          <a:bodyPr>
            <a:noAutofit/>
          </a:bodyPr>
          <a:lstStyle/>
          <a:p>
            <a:r>
              <a:rPr lang="en-US" sz="2400" i="1" dirty="0"/>
              <a:t>Thanks to Amy </a:t>
            </a:r>
            <a:r>
              <a:rPr lang="en-US" sz="2400" i="1" dirty="0" err="1"/>
              <a:t>Formolo</a:t>
            </a:r>
            <a:r>
              <a:rPr lang="en-US" sz="2400" i="1" dirty="0"/>
              <a:t> (A-Team) &amp; Alicia Hudgens for volunteering to help out as team Moms for 8</a:t>
            </a:r>
            <a:r>
              <a:rPr lang="en-US" sz="2400" i="1" baseline="30000" dirty="0"/>
              <a:t>th</a:t>
            </a:r>
            <a:r>
              <a:rPr lang="en-US" sz="2400" i="1" dirty="0"/>
              <a:t> grade</a:t>
            </a:r>
          </a:p>
          <a:p>
            <a:r>
              <a:rPr lang="en-US" sz="2400" i="1" dirty="0"/>
              <a:t>We are in need of 2 fabulous Team Moms (or Dads) for 7</a:t>
            </a:r>
            <a:r>
              <a:rPr lang="en-US" sz="2400" i="1" baseline="30000" dirty="0"/>
              <a:t>th</a:t>
            </a:r>
            <a:r>
              <a:rPr lang="en-US" sz="2400" i="1" dirty="0"/>
              <a:t> grade A &amp; B teams.</a:t>
            </a:r>
          </a:p>
          <a:p>
            <a:r>
              <a:rPr lang="en-US" sz="2400" i="1" dirty="0"/>
              <a:t>Responsibilities include-</a:t>
            </a:r>
          </a:p>
          <a:p>
            <a:pPr lvl="1"/>
            <a:r>
              <a:rPr lang="en-US" sz="2400" i="1" dirty="0"/>
              <a:t>Communication with coaches on a regular basis about  practices/games, activities, meals or anything b-ball related.</a:t>
            </a:r>
          </a:p>
          <a:p>
            <a:pPr lvl="1"/>
            <a:r>
              <a:rPr lang="en-US" sz="2400" i="1" dirty="0"/>
              <a:t>Communication with team parents on a regular basis about schedules, meals, tourneys, car-pooling etc.</a:t>
            </a:r>
          </a:p>
          <a:p>
            <a:pPr lvl="1"/>
            <a:r>
              <a:rPr lang="en-US" sz="2400" i="1" dirty="0"/>
              <a:t>Coordination (along with 8</a:t>
            </a:r>
            <a:r>
              <a:rPr lang="en-US" sz="2400" i="1" baseline="30000" dirty="0"/>
              <a:t>th</a:t>
            </a:r>
            <a:r>
              <a:rPr lang="en-US" sz="2400" i="1" dirty="0"/>
              <a:t> grade Moms) for concession stand parent volunteers, coaches game day lunches (provided by parents), High school events, </a:t>
            </a:r>
          </a:p>
          <a:p>
            <a:pPr lvl="1"/>
            <a:r>
              <a:rPr lang="en-US" sz="2400" b="1" i="1" dirty="0">
                <a:solidFill>
                  <a:srgbClr val="FF0000"/>
                </a:solidFill>
              </a:rPr>
              <a:t>Please see Amy or Alicia if interested!! </a:t>
            </a:r>
          </a:p>
        </p:txBody>
      </p:sp>
    </p:spTree>
    <p:extLst>
      <p:ext uri="{BB962C8B-B14F-4D97-AF65-F5344CB8AC3E}">
        <p14:creationId xmlns:p14="http://schemas.microsoft.com/office/powerpoint/2010/main" val="9157908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3016</TotalTime>
  <Words>983</Words>
  <Application>Microsoft Office PowerPoint</Application>
  <PresentationFormat>Widescreen</PresentationFormat>
  <Paragraphs>97</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Rounded MT Bold</vt:lpstr>
      <vt:lpstr>Calibri</vt:lpstr>
      <vt:lpstr>Century Gothic</vt:lpstr>
      <vt:lpstr>Times New Roman</vt:lpstr>
      <vt:lpstr>Wingdings</vt:lpstr>
      <vt:lpstr>Wingdings 3</vt:lpstr>
      <vt:lpstr>Ion</vt:lpstr>
      <vt:lpstr>McCullough Highlander Boys Basketball  “Meet the Coaches” Night Nov 2nd 6:00pm</vt:lpstr>
      <vt:lpstr>Welcome Parents- Coach Heath</vt:lpstr>
      <vt:lpstr>Coaches Introductions</vt:lpstr>
      <vt:lpstr>Program Expectations</vt:lpstr>
      <vt:lpstr>Program Expectations (cont)</vt:lpstr>
      <vt:lpstr>Practice Schedules</vt:lpstr>
      <vt:lpstr>Game Day</vt:lpstr>
      <vt:lpstr>Game Day (cont)</vt:lpstr>
      <vt:lpstr>Team Moms (or Dads)</vt:lpstr>
      <vt:lpstr>Game &amp; Tourney Schedule</vt:lpstr>
      <vt:lpstr>TWHS Rebounders Club</vt:lpstr>
      <vt:lpstr>  Thank you for Coming – We are looking forward to an exciting season!  Go Highlanders!!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McCullough Highlander Boys Basketball  “Meet the Coaches” Night Nov 3rd 6:00pm</dc:title>
  <dc:creator>Theodore B. Heath</dc:creator>
  <cp:lastModifiedBy>Theodore B. Heath</cp:lastModifiedBy>
  <cp:revision>32</cp:revision>
  <dcterms:created xsi:type="dcterms:W3CDTF">2021-11-01T23:10:34Z</dcterms:created>
  <dcterms:modified xsi:type="dcterms:W3CDTF">2023-10-30T22:19:13Z</dcterms:modified>
</cp:coreProperties>
</file>